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ooper Hewitt" panose="020B0604020202020204" charset="0"/>
      <p:regular r:id="rId11"/>
    </p:embeddedFont>
    <p:embeddedFont>
      <p:font typeface="Cooper Hewitt Bold" panose="020B0604020202020204" charset="0"/>
      <p:regular r:id="rId12"/>
    </p:embeddedFont>
    <p:embeddedFont>
      <p:font typeface="DM Sans" pitchFamily="2" charset="0"/>
      <p:regular r:id="rId13"/>
      <p:bold r:id="rId14"/>
    </p:embeddedFont>
    <p:embeddedFont>
      <p:font typeface="DM Sans Bold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593535" y="2294213"/>
            <a:ext cx="5665765" cy="5698575"/>
          </a:xfrm>
          <a:custGeom>
            <a:avLst/>
            <a:gdLst/>
            <a:ahLst/>
            <a:cxnLst/>
            <a:rect l="l" t="t" r="r" b="b"/>
            <a:pathLst>
              <a:path w="5665765" h="5698575">
                <a:moveTo>
                  <a:pt x="0" y="0"/>
                </a:moveTo>
                <a:lnTo>
                  <a:pt x="5665765" y="0"/>
                </a:lnTo>
                <a:lnTo>
                  <a:pt x="5665765" y="5698574"/>
                </a:lnTo>
                <a:lnTo>
                  <a:pt x="0" y="5698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" r="-28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800100" y="1722713"/>
            <a:ext cx="9919615" cy="451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GESTÃO E QUALIDADE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0100" y="5911338"/>
            <a:ext cx="8626948" cy="208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49"/>
              </a:lnSpc>
            </a:pPr>
            <a:r>
              <a:rPr lang="en-US" sz="10463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DE SOFTWARE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186739" y="1349835"/>
            <a:ext cx="13414123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 QUE É </a:t>
            </a: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QUALIDADE DE SOFTWARE?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36150" y="3222141"/>
            <a:ext cx="13015700" cy="379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36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qualidade de software é definida como a capacidade de um produto de software atender às expectativas e necessidades dos usuários, bem como aos requisitos especificados, de maneira eficiente, segura e confiável. Segundo Pressman e Maxim (2021), a qualidade abrange aspectos funcionais, desempenho, usabilidade, confiabilidade e manutenibilidade. Sommerville (2011) destaca que a gestão da qualidade envolve processos estruturados, desde o planejamento até a entrega e manutenção, com foco em prevenção de falhas e melhoria contínua. Além disso, Galliotti (2016) enfatiza a importância da conformidade com padrões e boas práticas, como MPS.BR e CMMI, para garantir a excelência no desenvolvimento e na manutenção do software.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26346" y="2559510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733425"/>
            <a:ext cx="9343599" cy="2276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SOFTWARE</a:t>
            </a:r>
          </a:p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"BOM O SUFICIENTE"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63655"/>
            <a:ext cx="6313346" cy="382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Esse conceito parte da ideia de que um software não precisa ser perfeito para ser útil e viável. Em muitos casos, empresas lançam versões "boas o suficiente" para atender às necessidades dos usuários e ao mesmo tempo manter um custo e tempo de desenvolvimento razoáveis.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Trade-offs: Buscar a perfeição pode atrasar lançamentos e aumentar os custos, enquanto lançar algo inacabado pode gerar frustração e perda de clientes.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Casos comuns: Softwares SaaS (Software como Serviço) muitas vezes são lançados com o mínimo de funcionalidades e depois aprimorados conforme o feedback dos usuários (MVP - Produto Mínimo Viável).</a:t>
            </a:r>
          </a:p>
          <a:p>
            <a:pPr algn="just">
              <a:lnSpc>
                <a:spcPts val="2380"/>
              </a:lnSpc>
            </a:pPr>
            <a:endParaRPr lang="en-US" sz="170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286967"/>
            <a:ext cx="6313346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Exemplo: Um aplicativo de e-commerce pode ser lançado sem um sistema de recomendação de produtos avançado, mas com funcionalidades essenciais como catálogo e pagamento seguro.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2071177" y="-365877"/>
            <a:ext cx="1550774" cy="6821299"/>
            <a:chOff x="0" y="0"/>
            <a:chExt cx="553453" cy="24344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3453" cy="2434439"/>
            </a:xfrm>
            <a:custGeom>
              <a:avLst/>
              <a:gdLst/>
              <a:ahLst/>
              <a:cxnLst/>
              <a:rect l="l" t="t" r="r" b="b"/>
              <a:pathLst>
                <a:path w="553453" h="2434439">
                  <a:moveTo>
                    <a:pt x="184584" y="19070"/>
                  </a:moveTo>
                  <a:cubicBezTo>
                    <a:pt x="212866" y="7556"/>
                    <a:pt x="245216" y="0"/>
                    <a:pt x="276875" y="0"/>
                  </a:cubicBezTo>
                  <a:cubicBezTo>
                    <a:pt x="308536" y="0"/>
                    <a:pt x="339001" y="6476"/>
                    <a:pt x="367076" y="17990"/>
                  </a:cubicBezTo>
                  <a:cubicBezTo>
                    <a:pt x="367675" y="18350"/>
                    <a:pt x="368272" y="18350"/>
                    <a:pt x="368869" y="18710"/>
                  </a:cubicBezTo>
                  <a:cubicBezTo>
                    <a:pt x="474303" y="64765"/>
                    <a:pt x="551959" y="186379"/>
                    <a:pt x="553453" y="364523"/>
                  </a:cubicBezTo>
                  <a:lnTo>
                    <a:pt x="553453" y="2434439"/>
                  </a:lnTo>
                  <a:lnTo>
                    <a:pt x="0" y="2434439"/>
                  </a:lnTo>
                  <a:lnTo>
                    <a:pt x="0" y="366059"/>
                  </a:lnTo>
                  <a:cubicBezTo>
                    <a:pt x="1493" y="185660"/>
                    <a:pt x="77955" y="64045"/>
                    <a:pt x="184584" y="19070"/>
                  </a:cubicBezTo>
                  <a:close/>
                </a:path>
              </a:pathLst>
            </a:custGeom>
            <a:solidFill>
              <a:srgbClr val="D8DF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7475"/>
              <a:ext cx="553453" cy="2316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186661" y="733425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CUSTOS 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58977" y="3245423"/>
            <a:ext cx="5300323" cy="352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 custo da qualidade refere-se ao investimento necessário para garantir que o software atenda aos requisitos esperados, além dos custos associados a falhas que são demonstrados nos tópicos ao lado.</a:t>
            </a:r>
          </a:p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Empresas precisam investir nos primeiros itens (prevenção e avaliação) para evitar gastos ainda maiores com falhas externas.</a:t>
            </a:r>
          </a:p>
          <a:p>
            <a:pPr algn="r">
              <a:lnSpc>
                <a:spcPts val="2380"/>
              </a:lnSpc>
            </a:pPr>
            <a:endParaRPr lang="en-US" sz="170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>
              <a:lnSpc>
                <a:spcPts val="2380"/>
              </a:lnSpc>
            </a:pPr>
            <a:r>
              <a:rPr lang="en-US" sz="17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Exemplo: Se uma fintech não testa adequadamente seu aplicativo, pode ter um erro crítico em transações financeiras, gerando prejuízos e perda de credibilidade.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86661" y="151691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QUALIDADE</a:t>
            </a:r>
          </a:p>
        </p:txBody>
      </p:sp>
      <p:grpSp>
        <p:nvGrpSpPr>
          <p:cNvPr id="9" name="Group 9"/>
          <p:cNvGrpSpPr/>
          <p:nvPr/>
        </p:nvGrpSpPr>
        <p:grpSpPr>
          <a:xfrm rot="5400000">
            <a:off x="2461566" y="660390"/>
            <a:ext cx="1550774" cy="8153432"/>
            <a:chOff x="0" y="0"/>
            <a:chExt cx="553453" cy="29098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3453" cy="2909861"/>
            </a:xfrm>
            <a:custGeom>
              <a:avLst/>
              <a:gdLst/>
              <a:ahLst/>
              <a:cxnLst/>
              <a:rect l="l" t="t" r="r" b="b"/>
              <a:pathLst>
                <a:path w="553453" h="2909861">
                  <a:moveTo>
                    <a:pt x="184584" y="19070"/>
                  </a:moveTo>
                  <a:cubicBezTo>
                    <a:pt x="212866" y="7556"/>
                    <a:pt x="245216" y="0"/>
                    <a:pt x="276875" y="0"/>
                  </a:cubicBezTo>
                  <a:cubicBezTo>
                    <a:pt x="308536" y="0"/>
                    <a:pt x="339001" y="6476"/>
                    <a:pt x="367076" y="17990"/>
                  </a:cubicBezTo>
                  <a:cubicBezTo>
                    <a:pt x="367675" y="18350"/>
                    <a:pt x="368272" y="18350"/>
                    <a:pt x="368869" y="18710"/>
                  </a:cubicBezTo>
                  <a:cubicBezTo>
                    <a:pt x="474303" y="64765"/>
                    <a:pt x="551959" y="186379"/>
                    <a:pt x="553453" y="375084"/>
                  </a:cubicBezTo>
                  <a:lnTo>
                    <a:pt x="553453" y="2909861"/>
                  </a:lnTo>
                  <a:lnTo>
                    <a:pt x="0" y="2909861"/>
                  </a:lnTo>
                  <a:lnTo>
                    <a:pt x="0" y="376965"/>
                  </a:lnTo>
                  <a:cubicBezTo>
                    <a:pt x="1493" y="185660"/>
                    <a:pt x="77955" y="64045"/>
                    <a:pt x="184584" y="19070"/>
                  </a:cubicBezTo>
                  <a:close/>
                </a:path>
              </a:pathLst>
            </a:custGeom>
            <a:solidFill>
              <a:srgbClr val="D8DF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7475"/>
              <a:ext cx="553453" cy="2792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3229850" y="2005870"/>
            <a:ext cx="1550774" cy="8845247"/>
            <a:chOff x="0" y="0"/>
            <a:chExt cx="553453" cy="31567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3453" cy="3156762"/>
            </a:xfrm>
            <a:custGeom>
              <a:avLst/>
              <a:gdLst/>
              <a:ahLst/>
              <a:cxnLst/>
              <a:rect l="l" t="t" r="r" b="b"/>
              <a:pathLst>
                <a:path w="553453" h="3156762">
                  <a:moveTo>
                    <a:pt x="184584" y="19070"/>
                  </a:moveTo>
                  <a:cubicBezTo>
                    <a:pt x="212866" y="7556"/>
                    <a:pt x="245216" y="0"/>
                    <a:pt x="276875" y="0"/>
                  </a:cubicBezTo>
                  <a:cubicBezTo>
                    <a:pt x="308536" y="0"/>
                    <a:pt x="339001" y="6476"/>
                    <a:pt x="367076" y="17990"/>
                  </a:cubicBezTo>
                  <a:cubicBezTo>
                    <a:pt x="367675" y="18350"/>
                    <a:pt x="368272" y="18350"/>
                    <a:pt x="368869" y="18710"/>
                  </a:cubicBezTo>
                  <a:cubicBezTo>
                    <a:pt x="474303" y="64765"/>
                    <a:pt x="551959" y="186379"/>
                    <a:pt x="553453" y="380568"/>
                  </a:cubicBezTo>
                  <a:lnTo>
                    <a:pt x="553453" y="3156762"/>
                  </a:lnTo>
                  <a:lnTo>
                    <a:pt x="0" y="3156762"/>
                  </a:lnTo>
                  <a:lnTo>
                    <a:pt x="0" y="382628"/>
                  </a:lnTo>
                  <a:cubicBezTo>
                    <a:pt x="1493" y="185660"/>
                    <a:pt x="77955" y="64045"/>
                    <a:pt x="184584" y="19070"/>
                  </a:cubicBezTo>
                  <a:close/>
                </a:path>
              </a:pathLst>
            </a:custGeom>
            <a:solidFill>
              <a:srgbClr val="D8DF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7475"/>
              <a:ext cx="553453" cy="3039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3502937" y="2724910"/>
            <a:ext cx="1550774" cy="10789945"/>
            <a:chOff x="0" y="0"/>
            <a:chExt cx="553453" cy="38508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3453" cy="3850801"/>
            </a:xfrm>
            <a:custGeom>
              <a:avLst/>
              <a:gdLst/>
              <a:ahLst/>
              <a:cxnLst/>
              <a:rect l="l" t="t" r="r" b="b"/>
              <a:pathLst>
                <a:path w="553453" h="3850801">
                  <a:moveTo>
                    <a:pt x="184584" y="19070"/>
                  </a:moveTo>
                  <a:cubicBezTo>
                    <a:pt x="212866" y="7556"/>
                    <a:pt x="245216" y="0"/>
                    <a:pt x="276875" y="0"/>
                  </a:cubicBezTo>
                  <a:cubicBezTo>
                    <a:pt x="308536" y="0"/>
                    <a:pt x="339001" y="6476"/>
                    <a:pt x="367076" y="17990"/>
                  </a:cubicBezTo>
                  <a:cubicBezTo>
                    <a:pt x="367675" y="18350"/>
                    <a:pt x="368272" y="18350"/>
                    <a:pt x="368869" y="18710"/>
                  </a:cubicBezTo>
                  <a:cubicBezTo>
                    <a:pt x="474303" y="64765"/>
                    <a:pt x="551959" y="186379"/>
                    <a:pt x="553453" y="395985"/>
                  </a:cubicBezTo>
                  <a:lnTo>
                    <a:pt x="553453" y="3850801"/>
                  </a:lnTo>
                  <a:lnTo>
                    <a:pt x="0" y="3850801"/>
                  </a:lnTo>
                  <a:lnTo>
                    <a:pt x="0" y="398548"/>
                  </a:lnTo>
                  <a:cubicBezTo>
                    <a:pt x="1493" y="185660"/>
                    <a:pt x="77955" y="64045"/>
                    <a:pt x="184584" y="19070"/>
                  </a:cubicBezTo>
                  <a:close/>
                </a:path>
              </a:pathLst>
            </a:custGeom>
            <a:solidFill>
              <a:srgbClr val="D8DF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7475"/>
              <a:ext cx="553453" cy="3733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06607" y="2737750"/>
            <a:ext cx="421131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Custos de Prevenção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1564" y="2504543"/>
            <a:ext cx="548073" cy="98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585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6607" y="4391498"/>
            <a:ext cx="491817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Custos de Avaliação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564" y="4158291"/>
            <a:ext cx="548073" cy="98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585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6607" y="6189582"/>
            <a:ext cx="607621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Custos de Falhas Internas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1564" y="5956375"/>
            <a:ext cx="548073" cy="98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585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6607" y="7812860"/>
            <a:ext cx="568137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Custos de Falhas Externas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1564" y="7622981"/>
            <a:ext cx="548073" cy="98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585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170952" y="6156359"/>
            <a:ext cx="788134" cy="788134"/>
          </a:xfrm>
          <a:custGeom>
            <a:avLst/>
            <a:gdLst/>
            <a:ahLst/>
            <a:cxnLst/>
            <a:rect l="l" t="t" r="r" b="b"/>
            <a:pathLst>
              <a:path w="788134" h="788134">
                <a:moveTo>
                  <a:pt x="0" y="0"/>
                </a:moveTo>
                <a:lnTo>
                  <a:pt x="788134" y="0"/>
                </a:lnTo>
                <a:lnTo>
                  <a:pt x="788134" y="788134"/>
                </a:lnTo>
                <a:lnTo>
                  <a:pt x="0" y="788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875895" y="6126031"/>
            <a:ext cx="858152" cy="848790"/>
          </a:xfrm>
          <a:custGeom>
            <a:avLst/>
            <a:gdLst/>
            <a:ahLst/>
            <a:cxnLst/>
            <a:rect l="l" t="t" r="r" b="b"/>
            <a:pathLst>
              <a:path w="858152" h="848790">
                <a:moveTo>
                  <a:pt x="0" y="0"/>
                </a:moveTo>
                <a:lnTo>
                  <a:pt x="858151" y="0"/>
                </a:lnTo>
                <a:lnTo>
                  <a:pt x="858151" y="848790"/>
                </a:lnTo>
                <a:lnTo>
                  <a:pt x="0" y="848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773149" y="2326703"/>
            <a:ext cx="832847" cy="832847"/>
          </a:xfrm>
          <a:custGeom>
            <a:avLst/>
            <a:gdLst/>
            <a:ahLst/>
            <a:cxnLst/>
            <a:rect l="l" t="t" r="r" b="b"/>
            <a:pathLst>
              <a:path w="832847" h="832847">
                <a:moveTo>
                  <a:pt x="0" y="0"/>
                </a:moveTo>
                <a:lnTo>
                  <a:pt x="832847" y="0"/>
                </a:lnTo>
                <a:lnTo>
                  <a:pt x="832847" y="832847"/>
                </a:lnTo>
                <a:lnTo>
                  <a:pt x="0" y="832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057650" y="2240061"/>
            <a:ext cx="1014739" cy="1014739"/>
          </a:xfrm>
          <a:custGeom>
            <a:avLst/>
            <a:gdLst/>
            <a:ahLst/>
            <a:cxnLst/>
            <a:rect l="l" t="t" r="r" b="b"/>
            <a:pathLst>
              <a:path w="1014739" h="1014739">
                <a:moveTo>
                  <a:pt x="0" y="0"/>
                </a:moveTo>
                <a:lnTo>
                  <a:pt x="1014739" y="0"/>
                </a:lnTo>
                <a:lnTo>
                  <a:pt x="1014739" y="1014739"/>
                </a:lnTo>
                <a:lnTo>
                  <a:pt x="0" y="1014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733425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RISCOS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826" y="3966250"/>
            <a:ext cx="6592386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Esse dilema é muito importante quando estamos realizando um projeto pois a baixa qualidade aumenta os riscos tanto para o desenvolvedor quanto para o usuário. Pois entregar um produto com baixa qualidade pode trazer mais falhas e pode gerar custos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28125" y="3473875"/>
            <a:ext cx="244299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BAIXA QUALIDADE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826" y="7691791"/>
            <a:ext cx="6592386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Esse é um dilema que pode ser enfrentado onde muitas vezes há a demanda para que o desenvolvimento do sistema seja entregue em prazos mais curtos, isso pode fazer com que a equipe reduza testes e revisões com objetivo de atender ao prazo, o que pode estar relacionado diretamente com os riscos pois com menos testes e revisões pode trazer um produto final com mais falhas.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15276" y="7158824"/>
            <a:ext cx="28994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PRESSÃO POR PRAZOS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24858" y="3966250"/>
            <a:ext cx="6129429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No desenvolvimento do Software pode aparecer um dilema relacionado ao orçamento, o projeto tem que estar dentro do orçamento planejado. O que pode estar também relacionado com os riscos já que os testes necessários custam e pode acabar se tornando caro, o que pode trazer uma redução de testes para não comprometer o orçamento.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31653" y="3473875"/>
            <a:ext cx="35158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ATENDER AO ORÇAMENTO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24858" y="7841448"/>
            <a:ext cx="6129429" cy="146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Então essa necessidade de buscar equilíbrio pode ser um dilema pois precisamos aproveitar as oportunidades de mercado, mas sem esgotar todos os recursos da empresa e entregar um produto bom o suficiente sem levar um tempo e custos muito absurdos.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45489" y="7158824"/>
            <a:ext cx="380200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NECESSIDADE DE EQUILÍBRIO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705253" y="1866476"/>
            <a:ext cx="6554047" cy="6554047"/>
          </a:xfrm>
          <a:custGeom>
            <a:avLst/>
            <a:gdLst/>
            <a:ahLst/>
            <a:cxnLst/>
            <a:rect l="l" t="t" r="r" b="b"/>
            <a:pathLst>
              <a:path w="6554047" h="6554047">
                <a:moveTo>
                  <a:pt x="0" y="0"/>
                </a:moveTo>
                <a:lnTo>
                  <a:pt x="6554047" y="0"/>
                </a:lnTo>
                <a:lnTo>
                  <a:pt x="6554047" y="6554048"/>
                </a:lnTo>
                <a:lnTo>
                  <a:pt x="0" y="655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733425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NEGLIGÊNCIA 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5075" y="1623235"/>
            <a:ext cx="7072639" cy="2276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RESPONSABILIDADE SOCIAL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558263"/>
            <a:ext cx="6543798" cy="382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É um dilema importante quando se desenvolve o projeto pois quando está sendo criado o software é importante que seja aplicado as melhores práticas de engenharia, desenvolvimento, testes e segurança para que o software seja entregue com qualidade, desempenho e segurança. Caso as práticas de software não sejam aplicadas da melhor maneira entra a questão da negligência na criação e manutenção de software de qualidade o que pode gerar consequências desastrosas para indivíduos e isso se relaciona com a responsabilidade social pois se o software não for entregue com qualidade e bom desempenho pode afetar diretamente indivíduos, órgãos de serviços públicos e empresas.</a:t>
            </a:r>
          </a:p>
          <a:p>
            <a:pPr algn="just">
              <a:lnSpc>
                <a:spcPts val="2380"/>
              </a:lnSpc>
            </a:pPr>
            <a:endParaRPr lang="en-US" sz="170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26346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QUALIDADE 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6206" y="4649140"/>
            <a:ext cx="6543798" cy="460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pt-BR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segurança é um pilar essencial da qualidade de software. Um sistema rápido e funcional perde seu valor se expõe dados sensíveis ou permite ataques. A segurança não é apenas uma camada adicional, mas uma base que sustenta toda a estrutura do software. Para garantir um sistema seguro, consideram-se os seguintes princípios: </a:t>
            </a:r>
          </a:p>
          <a:p>
            <a:pPr algn="just">
              <a:lnSpc>
                <a:spcPts val="2380"/>
              </a:lnSpc>
            </a:pPr>
            <a:r>
              <a:rPr lang="pt-BR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r>
              <a:rPr lang="pt-BR" sz="1700" b="1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Confidencialidade:</a:t>
            </a:r>
            <a:r>
              <a:rPr lang="pt-BR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proteção de informações privadas contra acessos indevidos, garantindo que apenas usuários autorizados possam visualizar ou manipular dados sensíveis. </a:t>
            </a:r>
          </a:p>
          <a:p>
            <a:pPr algn="just">
              <a:lnSpc>
                <a:spcPts val="2380"/>
              </a:lnSpc>
            </a:pPr>
            <a:r>
              <a:rPr lang="pt-BR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r>
              <a:rPr lang="pt-BR" sz="1700" b="1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Integridade:</a:t>
            </a:r>
            <a:r>
              <a:rPr lang="pt-BR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prevenção contra modificações não autorizadas nos dados, assegurando que as informações permaneçam corretas e consistentes durante todo o ciclo de vida do software. </a:t>
            </a:r>
          </a:p>
          <a:p>
            <a:pPr algn="just">
              <a:lnSpc>
                <a:spcPts val="2380"/>
              </a:lnSpc>
            </a:pPr>
            <a:r>
              <a:rPr lang="pt-BR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r>
              <a:rPr lang="pt-BR" sz="1700" b="1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Disponibilidade:</a:t>
            </a:r>
            <a:r>
              <a:rPr lang="pt-BR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garantia de que o sistema estará acessível sempre que necessário, evitando interrupções que possam afetar o funcionamento ou a experiência do usuário.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5075" y="3232047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SEGURANÇA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714195" y="1870948"/>
            <a:ext cx="6545105" cy="6545105"/>
          </a:xfrm>
          <a:custGeom>
            <a:avLst/>
            <a:gdLst/>
            <a:ahLst/>
            <a:cxnLst/>
            <a:rect l="l" t="t" r="r" b="b"/>
            <a:pathLst>
              <a:path w="6545105" h="6545105">
                <a:moveTo>
                  <a:pt x="0" y="0"/>
                </a:moveTo>
                <a:lnTo>
                  <a:pt x="6545105" y="0"/>
                </a:lnTo>
                <a:lnTo>
                  <a:pt x="6545105" y="6545104"/>
                </a:lnTo>
                <a:lnTo>
                  <a:pt x="0" y="6545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733425"/>
            <a:ext cx="8270954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 IMPACTO DAS AÇÕES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5075" y="3473557"/>
            <a:ext cx="6543798" cy="323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 impacto das ações administrativas na qualidade de software está diretamente relacionado às decisões estratégicas e prioridades estabelecidas pela gestão. Quando a administração prioriza prazos curtos e redução de custos, a qualidade pode ser comprometida, resultando em software com falhas ou vulnerabilidades. Por outro lado, gestores que incentivam práticas como metodologias ágeis, DevSecOps e investimentos em testes garantem um nível de qualidade mais alto, reduzindo riscos e promovendo entregas mais seguras e eficientes. Assim, as decisões administrativas moldam diretamente a cultura de qualidade e o resultado final do software,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5075" y="1647824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 ADMINISTRATIVAS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933983" y="3152569"/>
            <a:ext cx="16420035" cy="387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9362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OBRIGADO!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963</Words>
  <Application>Microsoft Office PowerPoint</Application>
  <PresentationFormat>Personalizar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Cooper Hewitt</vt:lpstr>
      <vt:lpstr>DM Sans</vt:lpstr>
      <vt:lpstr>Calibri</vt:lpstr>
      <vt:lpstr>Cooper Hewitt Bold</vt:lpstr>
      <vt:lpstr>DM Sans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Atividade 1 - UC – Gestão e Qualidade de Software</dc:title>
  <cp:lastModifiedBy>Enrico Aguiar</cp:lastModifiedBy>
  <cp:revision>2</cp:revision>
  <dcterms:created xsi:type="dcterms:W3CDTF">2006-08-16T00:00:00Z</dcterms:created>
  <dcterms:modified xsi:type="dcterms:W3CDTF">2025-03-12T22:08:25Z</dcterms:modified>
  <dc:identifier>DAGhAJrQVrA</dc:identifier>
</cp:coreProperties>
</file>